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Garet Bold" panose="020B0604020202020204" charset="0"/>
      <p:regular r:id="rId11"/>
    </p:embeddedFont>
    <p:embeddedFont>
      <p:font typeface="Poppins Bold" panose="020B0604020202020204" charset="0"/>
      <p:regular r:id="rId12"/>
    </p:embeddedFont>
    <p:embeddedFont>
      <p:font typeface="Roboto Slab" pitchFamily="2" charset="0"/>
      <p:regular r:id="rId13"/>
      <p:bold r:id="rId14"/>
    </p:embeddedFont>
    <p:embeddedFont>
      <p:font typeface="Roboto Slab Bold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233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1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92491">
            <a:off x="12462986" y="3535554"/>
            <a:ext cx="1062487" cy="6734838"/>
            <a:chOff x="0" y="0"/>
            <a:chExt cx="279832" cy="1773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832" cy="1773784"/>
            </a:xfrm>
            <a:custGeom>
              <a:avLst/>
              <a:gdLst/>
              <a:ahLst/>
              <a:cxnLst/>
              <a:rect l="l" t="t" r="r" b="b"/>
              <a:pathLst>
                <a:path w="279832" h="1773784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4384" cy="609600"/>
            </a:xfrm>
            <a:custGeom>
              <a:avLst/>
              <a:gdLst/>
              <a:ahLst/>
              <a:cxnLst/>
              <a:rect l="l" t="t" r="r" b="b"/>
              <a:pathLst>
                <a:path w="1614384" h="609600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54669" cy="377249"/>
            </a:xfrm>
            <a:custGeom>
              <a:avLst/>
              <a:gdLst/>
              <a:ahLst/>
              <a:cxnLst/>
              <a:rect l="l" t="t" r="r" b="b"/>
              <a:pathLst>
                <a:path w="2454669" h="37724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091654">
            <a:off x="9578167" y="1132529"/>
            <a:ext cx="4138086" cy="589796"/>
            <a:chOff x="0" y="0"/>
            <a:chExt cx="2646825" cy="3772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10481">
            <a:off x="12025248" y="-1440628"/>
            <a:ext cx="1062487" cy="6686550"/>
            <a:chOff x="0" y="0"/>
            <a:chExt cx="279832" cy="17610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9832" cy="1761067"/>
            </a:xfrm>
            <a:custGeom>
              <a:avLst/>
              <a:gdLst/>
              <a:ahLst/>
              <a:cxnLst/>
              <a:rect l="l" t="t" r="r" b="b"/>
              <a:pathLst>
                <a:path w="279832" h="1761067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4333497" y="7971144"/>
            <a:ext cx="4810503" cy="1876096"/>
          </a:xfrm>
          <a:custGeom>
            <a:avLst/>
            <a:gdLst/>
            <a:ahLst/>
            <a:cxnLst/>
            <a:rect l="l" t="t" r="r" b="b"/>
            <a:pathLst>
              <a:path w="4810503" h="1876096">
                <a:moveTo>
                  <a:pt x="0" y="0"/>
                </a:moveTo>
                <a:lnTo>
                  <a:pt x="4810503" y="0"/>
                </a:lnTo>
                <a:lnTo>
                  <a:pt x="4810503" y="1876096"/>
                </a:lnTo>
                <a:lnTo>
                  <a:pt x="0" y="18760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 rot="-888528">
            <a:off x="11242791" y="1105600"/>
            <a:ext cx="9322317" cy="6210994"/>
          </a:xfrm>
          <a:custGeom>
            <a:avLst/>
            <a:gdLst/>
            <a:ahLst/>
            <a:cxnLst/>
            <a:rect l="l" t="t" r="r" b="b"/>
            <a:pathLst>
              <a:path w="9322317" h="6210994">
                <a:moveTo>
                  <a:pt x="0" y="0"/>
                </a:moveTo>
                <a:lnTo>
                  <a:pt x="9322317" y="0"/>
                </a:lnTo>
                <a:lnTo>
                  <a:pt x="9322317" y="6210994"/>
                </a:lnTo>
                <a:lnTo>
                  <a:pt x="0" y="6210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 rot="-591818">
            <a:off x="-1338787" y="-629314"/>
            <a:ext cx="10593868" cy="9640420"/>
          </a:xfrm>
          <a:custGeom>
            <a:avLst/>
            <a:gdLst/>
            <a:ahLst/>
            <a:cxnLst/>
            <a:rect l="l" t="t" r="r" b="b"/>
            <a:pathLst>
              <a:path w="10593868" h="9640420">
                <a:moveTo>
                  <a:pt x="0" y="0"/>
                </a:moveTo>
                <a:lnTo>
                  <a:pt x="10593868" y="0"/>
                </a:lnTo>
                <a:lnTo>
                  <a:pt x="10593868" y="9640420"/>
                </a:lnTo>
                <a:lnTo>
                  <a:pt x="0" y="964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TextBox 23"/>
          <p:cNvSpPr txBox="1"/>
          <p:nvPr/>
        </p:nvSpPr>
        <p:spPr>
          <a:xfrm>
            <a:off x="518140" y="4765065"/>
            <a:ext cx="10637597" cy="9842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  <a:spcBef>
                <a:spcPct val="0"/>
              </a:spcBef>
            </a:pPr>
            <a:r>
              <a:rPr lang="en-US" sz="5499" spc="736">
                <a:solidFill>
                  <a:srgbClr val="DC782B"/>
                </a:solidFill>
                <a:latin typeface="Poppins Bold"/>
              </a:rPr>
              <a:t>Coworking </a:t>
            </a:r>
            <a:r>
              <a:rPr lang="en-US" sz="5499" spc="736">
                <a:solidFill>
                  <a:srgbClr val="000000"/>
                </a:solidFill>
                <a:latin typeface="Poppins Bold"/>
              </a:rPr>
              <a:t>Controller</a:t>
            </a:r>
          </a:p>
        </p:txBody>
      </p:sp>
      <p:sp>
        <p:nvSpPr>
          <p:cNvPr id="24" name="AutoShape 24"/>
          <p:cNvSpPr/>
          <p:nvPr/>
        </p:nvSpPr>
        <p:spPr>
          <a:xfrm>
            <a:off x="-839858" y="4354908"/>
            <a:ext cx="9119325" cy="0"/>
          </a:xfrm>
          <a:prstGeom prst="line">
            <a:avLst/>
          </a:prstGeom>
          <a:ln w="171450" cap="flat">
            <a:solidFill>
              <a:srgbClr val="DC782B">
                <a:alpha val="7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638912" y="1726008"/>
            <a:ext cx="8973804" cy="2628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000000"/>
                </a:solidFill>
                <a:latin typeface="Poppins Bold"/>
              </a:rPr>
              <a:t>Projeto Integrador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41449" y="850461"/>
            <a:ext cx="8681313" cy="86813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EBDF">
                <a:alpha val="88627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93989" y="-907041"/>
            <a:ext cx="3924921" cy="392492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FFBF08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-1771960" y="1940459"/>
            <a:ext cx="9119325" cy="0"/>
          </a:xfrm>
          <a:prstGeom prst="line">
            <a:avLst/>
          </a:prstGeom>
          <a:ln w="1714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 rot="1297857">
            <a:off x="13128276" y="-652328"/>
            <a:ext cx="5380938" cy="4896654"/>
          </a:xfrm>
          <a:custGeom>
            <a:avLst/>
            <a:gdLst/>
            <a:ahLst/>
            <a:cxnLst/>
            <a:rect l="l" t="t" r="r" b="b"/>
            <a:pathLst>
              <a:path w="5380938" h="4896654">
                <a:moveTo>
                  <a:pt x="0" y="0"/>
                </a:moveTo>
                <a:lnTo>
                  <a:pt x="5380938" y="0"/>
                </a:lnTo>
                <a:lnTo>
                  <a:pt x="5380938" y="4896654"/>
                </a:lnTo>
                <a:lnTo>
                  <a:pt x="0" y="48966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4016753" y="242448"/>
            <a:ext cx="3988792" cy="1555629"/>
          </a:xfrm>
          <a:custGeom>
            <a:avLst/>
            <a:gdLst/>
            <a:ahLst/>
            <a:cxnLst/>
            <a:rect l="l" t="t" r="r" b="b"/>
            <a:pathLst>
              <a:path w="3988792" h="1555629">
                <a:moveTo>
                  <a:pt x="0" y="0"/>
                </a:moveTo>
                <a:lnTo>
                  <a:pt x="3988793" y="0"/>
                </a:lnTo>
                <a:lnTo>
                  <a:pt x="3988793" y="1555629"/>
                </a:lnTo>
                <a:lnTo>
                  <a:pt x="0" y="15556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3099207" y="280548"/>
            <a:ext cx="4583369" cy="1149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DC782B"/>
                </a:solidFill>
                <a:latin typeface="Roboto Slab Bold"/>
              </a:rPr>
              <a:t>EQUIPE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7539022" y="242448"/>
            <a:ext cx="3152180" cy="3107102"/>
            <a:chOff x="0" y="0"/>
            <a:chExt cx="4202906" cy="4142803"/>
          </a:xfrm>
        </p:grpSpPr>
        <p:grpSp>
          <p:nvGrpSpPr>
            <p:cNvPr id="13" name="Group 13"/>
            <p:cNvGrpSpPr/>
            <p:nvPr/>
          </p:nvGrpSpPr>
          <p:grpSpPr>
            <a:xfrm>
              <a:off x="195702" y="0"/>
              <a:ext cx="3613245" cy="3613245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0" y="3595644"/>
              <a:ext cx="4202906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Garet Bold"/>
                </a:rPr>
                <a:t>Profº. Danilo Farias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792803" y="7602710"/>
            <a:ext cx="2042598" cy="2325655"/>
            <a:chOff x="0" y="0"/>
            <a:chExt cx="2723464" cy="310087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2723464" cy="2723464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421410" y="2694889"/>
              <a:ext cx="1837097" cy="4059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644"/>
                </a:lnSpc>
              </a:pPr>
              <a:r>
                <a:rPr lang="en-US" sz="1888">
                  <a:solidFill>
                    <a:srgbClr val="000000"/>
                  </a:solidFill>
                  <a:latin typeface="Garet Bold"/>
                </a:rPr>
                <a:t>Caio Vitor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4336241" y="7602710"/>
            <a:ext cx="2210483" cy="2424657"/>
            <a:chOff x="0" y="0"/>
            <a:chExt cx="2947311" cy="3232876"/>
          </a:xfrm>
        </p:grpSpPr>
        <p:grpSp>
          <p:nvGrpSpPr>
            <p:cNvPr id="24" name="Group 24"/>
            <p:cNvGrpSpPr/>
            <p:nvPr/>
          </p:nvGrpSpPr>
          <p:grpSpPr>
            <a:xfrm rot="-428646">
              <a:off x="153887" y="153887"/>
              <a:ext cx="2639536" cy="2639536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471" r="-471"/>
                </a:stretch>
              </a:blip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187124" y="2764514"/>
              <a:ext cx="2573062" cy="4683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7"/>
                </a:lnSpc>
              </a:pPr>
              <a:r>
                <a:rPr lang="en-US" sz="2105">
                  <a:solidFill>
                    <a:srgbClr val="000000"/>
                  </a:solidFill>
                  <a:latin typeface="Garet Bold"/>
                </a:rPr>
                <a:t>Livia Deodato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4211382" y="2909775"/>
            <a:ext cx="2335343" cy="3170761"/>
            <a:chOff x="0" y="0"/>
            <a:chExt cx="3113791" cy="422768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3113791" cy="3113791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/>
                </a:stretch>
              </a:blip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99743" y="3066166"/>
              <a:ext cx="1940470" cy="1161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7"/>
                </a:lnSpc>
              </a:pPr>
              <a:r>
                <a:rPr lang="en-US" sz="2569" dirty="0">
                  <a:solidFill>
                    <a:srgbClr val="000000"/>
                  </a:solidFill>
                  <a:latin typeface="Garet Bold"/>
                </a:rPr>
                <a:t>Michelle</a:t>
              </a:r>
            </a:p>
            <a:p>
              <a:pPr algn="ctr">
                <a:lnSpc>
                  <a:spcPts val="3597"/>
                </a:lnSpc>
              </a:pPr>
              <a:r>
                <a:rPr lang="en-US" sz="2569" dirty="0" err="1">
                  <a:solidFill>
                    <a:srgbClr val="000000"/>
                  </a:solidFill>
                  <a:latin typeface="Garet Bold"/>
                </a:rPr>
                <a:t>Bessoni</a:t>
              </a:r>
              <a:endParaRPr lang="en-US" sz="2569" dirty="0">
                <a:solidFill>
                  <a:srgbClr val="000000"/>
                </a:solidFill>
                <a:latin typeface="Garet Bold"/>
              </a:endParaRP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7388035" y="4743068"/>
            <a:ext cx="3216551" cy="3216551"/>
            <a:chOff x="0" y="0"/>
            <a:chExt cx="4288735" cy="4288735"/>
          </a:xfrm>
        </p:grpSpPr>
        <p:grpSp>
          <p:nvGrpSpPr>
            <p:cNvPr id="32" name="Group 32"/>
            <p:cNvGrpSpPr/>
            <p:nvPr/>
          </p:nvGrpSpPr>
          <p:grpSpPr>
            <a:xfrm rot="2126308">
              <a:off x="606709" y="606709"/>
              <a:ext cx="3075316" cy="3075316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10117" t="-2293" b="-2293"/>
                </a:stretch>
              </a:blip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77003" y="3774883"/>
              <a:ext cx="4134730" cy="513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33"/>
                </a:lnSpc>
              </a:pPr>
              <a:r>
                <a:rPr lang="en-US" sz="2380">
                  <a:solidFill>
                    <a:srgbClr val="000000"/>
                  </a:solidFill>
                  <a:latin typeface="Garet Bold"/>
                </a:rPr>
                <a:t>Gabriel Miranda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5023618" y="5245317"/>
            <a:ext cx="2441590" cy="3287524"/>
            <a:chOff x="0" y="0"/>
            <a:chExt cx="3255454" cy="4383366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3255454" cy="3255454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694909" y="3207830"/>
              <a:ext cx="1861508" cy="117553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 dirty="0" err="1">
                  <a:solidFill>
                    <a:srgbClr val="000000"/>
                  </a:solidFill>
                  <a:latin typeface="Garet Bold"/>
                </a:rPr>
                <a:t>Vinícius</a:t>
              </a:r>
              <a:r>
                <a:rPr lang="en-US" sz="2499" dirty="0">
                  <a:solidFill>
                    <a:srgbClr val="000000"/>
                  </a:solidFill>
                  <a:latin typeface="Garet Bold"/>
                </a:rPr>
                <a:t> Oliveira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11445896" y="3405600"/>
            <a:ext cx="2875400" cy="2674935"/>
            <a:chOff x="0" y="0"/>
            <a:chExt cx="3833867" cy="3566580"/>
          </a:xfrm>
        </p:grpSpPr>
        <p:grpSp>
          <p:nvGrpSpPr>
            <p:cNvPr id="40" name="Group 40"/>
            <p:cNvGrpSpPr/>
            <p:nvPr/>
          </p:nvGrpSpPr>
          <p:grpSpPr>
            <a:xfrm>
              <a:off x="159266" y="0"/>
              <a:ext cx="3088906" cy="3088906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t="-7467" b="-7467"/>
                </a:stretch>
              </a:blipFill>
              <a:ln w="38100" cap="sq">
                <a:solidFill>
                  <a:srgbClr val="00000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42" name="TextBox 42"/>
            <p:cNvSpPr txBox="1"/>
            <p:nvPr/>
          </p:nvSpPr>
          <p:spPr>
            <a:xfrm>
              <a:off x="0" y="3050806"/>
              <a:ext cx="3833867" cy="5157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27"/>
                </a:lnSpc>
              </a:pPr>
              <a:r>
                <a:rPr lang="en-US" sz="2376">
                  <a:solidFill>
                    <a:srgbClr val="000000"/>
                  </a:solidFill>
                  <a:latin typeface="Garet Bold"/>
                </a:rPr>
                <a:t>Luciano Galhardo</a:t>
              </a: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161057" y="1153330"/>
            <a:ext cx="6072648" cy="713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01"/>
              </a:lnSpc>
            </a:pPr>
            <a:r>
              <a:rPr lang="en-US" sz="4143">
                <a:solidFill>
                  <a:srgbClr val="000000"/>
                </a:solidFill>
                <a:latin typeface="Garet Bold"/>
              </a:rPr>
              <a:t>Back-End Manhã</a:t>
            </a:r>
          </a:p>
        </p:txBody>
      </p: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680B1CA4-6208-5538-1F57-09FB0083687A}"/>
              </a:ext>
            </a:extLst>
          </p:cNvPr>
          <p:cNvGrpSpPr/>
          <p:nvPr/>
        </p:nvGrpSpPr>
        <p:grpSpPr>
          <a:xfrm>
            <a:off x="1173184" y="4571914"/>
            <a:ext cx="2478978" cy="3473535"/>
            <a:chOff x="1173184" y="4571914"/>
            <a:chExt cx="2478978" cy="347353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D3B9211-A71A-675F-14FB-32CA89D152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88" t="5933" b="25584"/>
            <a:stretch>
              <a:fillRect/>
            </a:stretch>
          </p:blipFill>
          <p:spPr bwMode="auto">
            <a:xfrm>
              <a:off x="1173184" y="4571914"/>
              <a:ext cx="2478978" cy="2512995"/>
            </a:xfrm>
            <a:prstGeom prst="flowChartConnector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5B9BD5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</p:pic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5C8AEA8D-958B-7BD8-9D6B-68E70CBD4D75}"/>
                </a:ext>
              </a:extLst>
            </p:cNvPr>
            <p:cNvSpPr txBox="1"/>
            <p:nvPr/>
          </p:nvSpPr>
          <p:spPr>
            <a:xfrm>
              <a:off x="1680323" y="7138662"/>
              <a:ext cx="1455352" cy="9067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97"/>
                </a:lnSpc>
              </a:pPr>
              <a:r>
                <a:rPr lang="en-US" sz="2569" dirty="0">
                  <a:solidFill>
                    <a:srgbClr val="000000"/>
                  </a:solidFill>
                  <a:latin typeface="Garet Bold"/>
                </a:rPr>
                <a:t>Rodrigo Duarte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8526" y="3656731"/>
            <a:ext cx="9731218" cy="97312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782B">
                <a:alpha val="2392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617021" y="-1332367"/>
            <a:ext cx="7206548" cy="7206519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30320" r="-3032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93538" y="3838628"/>
            <a:ext cx="12126867" cy="18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buFont typeface="Arial"/>
              <a:buChar char="•"/>
            </a:pP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Coworking Controller, é um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sistema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de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gestão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projetado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para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otimizar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e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simplificar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a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administração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de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espaços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de coworking da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Softex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. </a:t>
            </a:r>
          </a:p>
        </p:txBody>
      </p:sp>
      <p:sp>
        <p:nvSpPr>
          <p:cNvPr id="8" name="Freeform 8"/>
          <p:cNvSpPr/>
          <p:nvPr/>
        </p:nvSpPr>
        <p:spPr>
          <a:xfrm>
            <a:off x="14891599" y="8835614"/>
            <a:ext cx="3134453" cy="1222437"/>
          </a:xfrm>
          <a:custGeom>
            <a:avLst/>
            <a:gdLst/>
            <a:ahLst/>
            <a:cxnLst/>
            <a:rect l="l" t="t" r="r" b="b"/>
            <a:pathLst>
              <a:path w="3134453" h="1222437">
                <a:moveTo>
                  <a:pt x="0" y="0"/>
                </a:moveTo>
                <a:lnTo>
                  <a:pt x="3134453" y="0"/>
                </a:lnTo>
                <a:lnTo>
                  <a:pt x="3134453" y="1222437"/>
                </a:lnTo>
                <a:lnTo>
                  <a:pt x="0" y="12224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513853" y="860191"/>
            <a:ext cx="12323483" cy="99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699"/>
              </a:lnSpc>
              <a:spcBef>
                <a:spcPct val="0"/>
              </a:spcBef>
            </a:pPr>
            <a:r>
              <a:rPr lang="en-US" sz="6999">
                <a:solidFill>
                  <a:srgbClr val="000000"/>
                </a:solidFill>
                <a:latin typeface="Roboto Slab Bold"/>
              </a:rPr>
              <a:t>SOBRE O P.I.- </a:t>
            </a:r>
            <a:r>
              <a:rPr lang="en-US" sz="6999">
                <a:solidFill>
                  <a:srgbClr val="DC782B"/>
                </a:solidFill>
                <a:latin typeface="Roboto Slab Bold"/>
              </a:rPr>
              <a:t>COWORKING</a:t>
            </a:r>
          </a:p>
        </p:txBody>
      </p:sp>
      <p:sp>
        <p:nvSpPr>
          <p:cNvPr id="10" name="AutoShape 10"/>
          <p:cNvSpPr/>
          <p:nvPr/>
        </p:nvSpPr>
        <p:spPr>
          <a:xfrm>
            <a:off x="2667083" y="2270892"/>
            <a:ext cx="9949938" cy="0"/>
          </a:xfrm>
          <a:prstGeom prst="line">
            <a:avLst/>
          </a:prstGeom>
          <a:ln w="171450" cap="flat">
            <a:solidFill>
              <a:srgbClr val="DC78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9172900" y="1474617"/>
            <a:ext cx="3502511" cy="915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28"/>
              </a:lnSpc>
              <a:spcBef>
                <a:spcPct val="0"/>
              </a:spcBef>
            </a:pPr>
            <a:r>
              <a:rPr lang="en-US" sz="4573" spc="-137">
                <a:solidFill>
                  <a:srgbClr val="000000"/>
                </a:solidFill>
                <a:latin typeface="Roboto Slab Bold"/>
              </a:rPr>
              <a:t> Controller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93538" y="6182744"/>
            <a:ext cx="14262228" cy="18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buFont typeface="Arial"/>
              <a:buChar char="•"/>
            </a:pP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Desenvolvido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com a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moderna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dinâmica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de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trabalho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em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mente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, o Coworking Controller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oferece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uma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gama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de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recursos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para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atender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às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necessidades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específicas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desse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ambiente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colaborativo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 e </a:t>
            </a:r>
            <a:r>
              <a:rPr lang="en-US" sz="3000" spc="-89" dirty="0" err="1">
                <a:solidFill>
                  <a:srgbClr val="000000"/>
                </a:solidFill>
                <a:latin typeface="Roboto Slab"/>
              </a:rPr>
              <a:t>flexível</a:t>
            </a:r>
            <a:r>
              <a:rPr lang="en-US" sz="3000" spc="-89" dirty="0">
                <a:solidFill>
                  <a:srgbClr val="000000"/>
                </a:solidFill>
                <a:latin typeface="Roboto Slab"/>
              </a:rPr>
              <a:t>.</a:t>
            </a: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7226" y="862663"/>
            <a:ext cx="9012019" cy="90120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EBDF">
                <a:alpha val="82745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290704" y="-907041"/>
            <a:ext cx="3924921" cy="392492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38125" cap="sq">
              <a:solidFill>
                <a:srgbClr val="FFBF08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707313" y="2329125"/>
            <a:ext cx="1023581" cy="1032971"/>
          </a:xfrm>
          <a:custGeom>
            <a:avLst/>
            <a:gdLst/>
            <a:ahLst/>
            <a:cxnLst/>
            <a:rect l="l" t="t" r="r" b="b"/>
            <a:pathLst>
              <a:path w="1023581" h="1032971">
                <a:moveTo>
                  <a:pt x="0" y="0"/>
                </a:moveTo>
                <a:lnTo>
                  <a:pt x="1023581" y="0"/>
                </a:lnTo>
                <a:lnTo>
                  <a:pt x="1023581" y="1032971"/>
                </a:lnTo>
                <a:lnTo>
                  <a:pt x="0" y="10329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7437540" y="514326"/>
            <a:ext cx="10379245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600"/>
              </a:lnSpc>
            </a:pPr>
            <a:r>
              <a:rPr lang="en-US" sz="6000" dirty="0">
                <a:solidFill>
                  <a:srgbClr val="000000"/>
                </a:solidFill>
                <a:latin typeface="Roboto Slab Bold"/>
              </a:rPr>
              <a:t>PRINCIPAIS RECURSOS</a:t>
            </a:r>
          </a:p>
          <a:p>
            <a:pPr marL="0" lvl="0" indent="0" algn="r">
              <a:lnSpc>
                <a:spcPts val="6600"/>
              </a:lnSpc>
              <a:spcBef>
                <a:spcPct val="0"/>
              </a:spcBef>
            </a:pPr>
            <a:r>
              <a:rPr lang="en-US" sz="6000" dirty="0">
                <a:solidFill>
                  <a:srgbClr val="000000"/>
                </a:solidFill>
                <a:latin typeface="Roboto Slab Bold"/>
              </a:rPr>
              <a:t>&amp; </a:t>
            </a:r>
            <a:r>
              <a:rPr lang="en-US" sz="6000" dirty="0">
                <a:solidFill>
                  <a:srgbClr val="DC782B"/>
                </a:solidFill>
                <a:latin typeface="Roboto Slab Bold"/>
              </a:rPr>
              <a:t>BENEFÍCIOS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4109392" y="3633597"/>
            <a:ext cx="3149908" cy="2740813"/>
            <a:chOff x="0" y="0"/>
            <a:chExt cx="4199877" cy="3654418"/>
          </a:xfrm>
        </p:grpSpPr>
        <p:grpSp>
          <p:nvGrpSpPr>
            <p:cNvPr id="11" name="Group 11"/>
            <p:cNvGrpSpPr/>
            <p:nvPr/>
          </p:nvGrpSpPr>
          <p:grpSpPr>
            <a:xfrm>
              <a:off x="792606" y="0"/>
              <a:ext cx="2542540" cy="2542540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3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300707" y="205628"/>
              <a:ext cx="1598464" cy="2131285"/>
            </a:xfrm>
            <a:custGeom>
              <a:avLst/>
              <a:gdLst/>
              <a:ahLst/>
              <a:cxnLst/>
              <a:rect l="l" t="t" r="r" b="b"/>
              <a:pathLst>
                <a:path w="1598464" h="2131285">
                  <a:moveTo>
                    <a:pt x="0" y="0"/>
                  </a:moveTo>
                  <a:lnTo>
                    <a:pt x="1598463" y="0"/>
                  </a:lnTo>
                  <a:lnTo>
                    <a:pt x="1598463" y="2131284"/>
                  </a:lnTo>
                  <a:lnTo>
                    <a:pt x="0" y="2131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2753353"/>
              <a:ext cx="4199877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Roboto Slab Bold"/>
                </a:rPr>
                <a:t>RELATÓRIOS ANALÍTICOS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24740" y="3633597"/>
            <a:ext cx="3924702" cy="2407438"/>
            <a:chOff x="0" y="0"/>
            <a:chExt cx="5232936" cy="3209918"/>
          </a:xfrm>
        </p:grpSpPr>
        <p:grpSp>
          <p:nvGrpSpPr>
            <p:cNvPr id="17" name="Group 17"/>
            <p:cNvGrpSpPr/>
            <p:nvPr/>
          </p:nvGrpSpPr>
          <p:grpSpPr>
            <a:xfrm>
              <a:off x="1345198" y="0"/>
              <a:ext cx="2542540" cy="2542540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782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3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1622085" y="297922"/>
              <a:ext cx="2043581" cy="1974610"/>
            </a:xfrm>
            <a:custGeom>
              <a:avLst/>
              <a:gdLst/>
              <a:ahLst/>
              <a:cxnLst/>
              <a:rect l="l" t="t" r="r" b="b"/>
              <a:pathLst>
                <a:path w="2043581" h="1974610">
                  <a:moveTo>
                    <a:pt x="0" y="0"/>
                  </a:moveTo>
                  <a:lnTo>
                    <a:pt x="2043581" y="0"/>
                  </a:lnTo>
                  <a:lnTo>
                    <a:pt x="2043581" y="1974610"/>
                  </a:lnTo>
                  <a:lnTo>
                    <a:pt x="0" y="19746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2753353"/>
              <a:ext cx="5232936" cy="45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Roboto Slab Bold"/>
                </a:rPr>
                <a:t>GESTÃO DE RESERVAS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531829" y="3633597"/>
            <a:ext cx="4004136" cy="2407438"/>
            <a:chOff x="0" y="0"/>
            <a:chExt cx="5338847" cy="3209918"/>
          </a:xfrm>
        </p:grpSpPr>
        <p:grpSp>
          <p:nvGrpSpPr>
            <p:cNvPr id="23" name="Group 23"/>
            <p:cNvGrpSpPr/>
            <p:nvPr/>
          </p:nvGrpSpPr>
          <p:grpSpPr>
            <a:xfrm>
              <a:off x="1398154" y="0"/>
              <a:ext cx="2542540" cy="2542540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DC782B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3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1700063" y="367341"/>
              <a:ext cx="1938721" cy="1807857"/>
            </a:xfrm>
            <a:custGeom>
              <a:avLst/>
              <a:gdLst/>
              <a:ahLst/>
              <a:cxnLst/>
              <a:rect l="l" t="t" r="r" b="b"/>
              <a:pathLst>
                <a:path w="1938721" h="1807857">
                  <a:moveTo>
                    <a:pt x="0" y="0"/>
                  </a:moveTo>
                  <a:lnTo>
                    <a:pt x="1938721" y="0"/>
                  </a:lnTo>
                  <a:lnTo>
                    <a:pt x="1938721" y="1807858"/>
                  </a:lnTo>
                  <a:lnTo>
                    <a:pt x="0" y="18078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2753353"/>
              <a:ext cx="5338847" cy="4565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Roboto Slab Bold"/>
                </a:rPr>
                <a:t>CONTROLE DE ACESSO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476236" y="3633597"/>
            <a:ext cx="3868515" cy="2740813"/>
            <a:chOff x="0" y="0"/>
            <a:chExt cx="5158019" cy="3654418"/>
          </a:xfrm>
        </p:grpSpPr>
        <p:grpSp>
          <p:nvGrpSpPr>
            <p:cNvPr id="29" name="Group 29"/>
            <p:cNvGrpSpPr/>
            <p:nvPr/>
          </p:nvGrpSpPr>
          <p:grpSpPr>
            <a:xfrm>
              <a:off x="1307740" y="0"/>
              <a:ext cx="2542540" cy="2542540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95250"/>
                <a:ext cx="812800" cy="9080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3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1748680" y="454897"/>
              <a:ext cx="1660660" cy="1660660"/>
            </a:xfrm>
            <a:custGeom>
              <a:avLst/>
              <a:gdLst/>
              <a:ahLst/>
              <a:cxnLst/>
              <a:rect l="l" t="t" r="r" b="b"/>
              <a:pathLst>
                <a:path w="1660660" h="1660660">
                  <a:moveTo>
                    <a:pt x="0" y="0"/>
                  </a:moveTo>
                  <a:lnTo>
                    <a:pt x="1660660" y="0"/>
                  </a:lnTo>
                  <a:lnTo>
                    <a:pt x="1660660" y="1660660"/>
                  </a:lnTo>
                  <a:lnTo>
                    <a:pt x="0" y="16606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2753353"/>
              <a:ext cx="5158019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264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000000"/>
                  </a:solidFill>
                  <a:latin typeface="Roboto Slab Bold"/>
                </a:rPr>
                <a:t>GESTÃO AUTOMATIZADA DE CONTRATOS</a:t>
              </a:r>
            </a:p>
          </p:txBody>
        </p:sp>
      </p:grpSp>
      <p:sp>
        <p:nvSpPr>
          <p:cNvPr id="34" name="Freeform 34"/>
          <p:cNvSpPr/>
          <p:nvPr/>
        </p:nvSpPr>
        <p:spPr>
          <a:xfrm rot="1297857">
            <a:off x="5827296" y="-181991"/>
            <a:ext cx="5380938" cy="4896654"/>
          </a:xfrm>
          <a:custGeom>
            <a:avLst/>
            <a:gdLst/>
            <a:ahLst/>
            <a:cxnLst/>
            <a:rect l="l" t="t" r="r" b="b"/>
            <a:pathLst>
              <a:path w="5380938" h="4896654">
                <a:moveTo>
                  <a:pt x="0" y="0"/>
                </a:moveTo>
                <a:lnTo>
                  <a:pt x="5380938" y="0"/>
                </a:lnTo>
                <a:lnTo>
                  <a:pt x="5380938" y="4896654"/>
                </a:lnTo>
                <a:lnTo>
                  <a:pt x="0" y="4896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3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5" name="Freeform 35"/>
          <p:cNvSpPr/>
          <p:nvPr/>
        </p:nvSpPr>
        <p:spPr>
          <a:xfrm>
            <a:off x="2672589" y="311118"/>
            <a:ext cx="3134453" cy="1222437"/>
          </a:xfrm>
          <a:custGeom>
            <a:avLst/>
            <a:gdLst/>
            <a:ahLst/>
            <a:cxnLst/>
            <a:rect l="l" t="t" r="r" b="b"/>
            <a:pathLst>
              <a:path w="3134453" h="1222437">
                <a:moveTo>
                  <a:pt x="0" y="0"/>
                </a:moveTo>
                <a:lnTo>
                  <a:pt x="3134453" y="0"/>
                </a:lnTo>
                <a:lnTo>
                  <a:pt x="3134453" y="1222436"/>
                </a:lnTo>
                <a:lnTo>
                  <a:pt x="0" y="1222436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6" name="AutoShape 36"/>
          <p:cNvSpPr/>
          <p:nvPr/>
        </p:nvSpPr>
        <p:spPr>
          <a:xfrm>
            <a:off x="322553" y="6618653"/>
            <a:ext cx="17219962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grpSp>
        <p:nvGrpSpPr>
          <p:cNvPr id="37" name="Group 37"/>
          <p:cNvGrpSpPr/>
          <p:nvPr/>
        </p:nvGrpSpPr>
        <p:grpSpPr>
          <a:xfrm>
            <a:off x="4137118" y="7355857"/>
            <a:ext cx="1906905" cy="1906905"/>
            <a:chOff x="0" y="0"/>
            <a:chExt cx="812800" cy="812800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C78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4238802" y="8549035"/>
            <a:ext cx="3467125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oboto Slab Bold"/>
              </a:rPr>
              <a:t>Eficiência Operacional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238802" y="6742478"/>
            <a:ext cx="2772466" cy="194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5"/>
              </a:lnSpc>
            </a:pPr>
            <a:r>
              <a:rPr lang="en-US" sz="13577" dirty="0">
                <a:solidFill>
                  <a:srgbClr val="000000"/>
                </a:solidFill>
                <a:latin typeface="Roboto Slab Bold"/>
              </a:rPr>
              <a:t>1.</a:t>
            </a:r>
          </a:p>
        </p:txBody>
      </p:sp>
      <p:grpSp>
        <p:nvGrpSpPr>
          <p:cNvPr id="42" name="Group 42"/>
          <p:cNvGrpSpPr/>
          <p:nvPr/>
        </p:nvGrpSpPr>
        <p:grpSpPr>
          <a:xfrm>
            <a:off x="8517765" y="7355857"/>
            <a:ext cx="1906905" cy="1906905"/>
            <a:chOff x="0" y="0"/>
            <a:chExt cx="812800" cy="81280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8619449" y="8549035"/>
            <a:ext cx="2213024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DC782B"/>
                </a:solidFill>
                <a:latin typeface="Roboto Slab Bold"/>
              </a:rPr>
              <a:t>Experiência aprimorada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619449" y="6742412"/>
            <a:ext cx="2772466" cy="194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5"/>
              </a:lnSpc>
            </a:pPr>
            <a:r>
              <a:rPr lang="en-US" sz="13577">
                <a:solidFill>
                  <a:srgbClr val="DC782B"/>
                </a:solidFill>
                <a:latin typeface="Roboto Slab Bold"/>
              </a:rPr>
              <a:t>2.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12753860" y="7355857"/>
            <a:ext cx="1906905" cy="1906905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C782B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2896865" y="8830155"/>
            <a:ext cx="3467125" cy="335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64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Roboto Slab Bold"/>
              </a:rPr>
              <a:t>adaptabilidade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753860" y="6774461"/>
            <a:ext cx="2772466" cy="1944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35"/>
              </a:lnSpc>
            </a:pPr>
            <a:r>
              <a:rPr lang="en-US" sz="13577" dirty="0">
                <a:solidFill>
                  <a:srgbClr val="000000"/>
                </a:solidFill>
                <a:latin typeface="Roboto Slab Bold"/>
              </a:rPr>
              <a:t>3.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  <p:bldP spid="50" grpId="0"/>
      <p:bldP spid="5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84859" y="2811604"/>
            <a:ext cx="9012019" cy="9012019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EBDF">
                <a:alpha val="82745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2176" y="355893"/>
            <a:ext cx="11977795" cy="8293300"/>
            <a:chOff x="0" y="0"/>
            <a:chExt cx="15970394" cy="1105773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1074" b="1074"/>
            <a:stretch>
              <a:fillRect/>
            </a:stretch>
          </p:blipFill>
          <p:spPr>
            <a:xfrm>
              <a:off x="0" y="0"/>
              <a:ext cx="15970394" cy="1105773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2524204" y="2292342"/>
            <a:ext cx="6390847" cy="7383966"/>
            <a:chOff x="0" y="0"/>
            <a:chExt cx="608511" cy="7030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8511" cy="703071"/>
            </a:xfrm>
            <a:custGeom>
              <a:avLst/>
              <a:gdLst/>
              <a:ahLst/>
              <a:cxnLst/>
              <a:rect l="l" t="t" r="r" b="b"/>
              <a:pathLst>
                <a:path w="608511" h="703071">
                  <a:moveTo>
                    <a:pt x="0" y="0"/>
                  </a:moveTo>
                  <a:lnTo>
                    <a:pt x="608511" y="0"/>
                  </a:lnTo>
                  <a:lnTo>
                    <a:pt x="608511" y="703071"/>
                  </a:lnTo>
                  <a:lnTo>
                    <a:pt x="0" y="703071"/>
                  </a:lnTo>
                  <a:close/>
                </a:path>
              </a:pathLst>
            </a:custGeom>
            <a:solidFill>
              <a:srgbClr val="DC782B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608511" cy="7983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957590" y="2630404"/>
            <a:ext cx="6690617" cy="6501789"/>
            <a:chOff x="0" y="0"/>
            <a:chExt cx="637054" cy="6190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7054" cy="619074"/>
            </a:xfrm>
            <a:custGeom>
              <a:avLst/>
              <a:gdLst/>
              <a:ahLst/>
              <a:cxnLst/>
              <a:rect l="l" t="t" r="r" b="b"/>
              <a:pathLst>
                <a:path w="637054" h="619074">
                  <a:moveTo>
                    <a:pt x="0" y="0"/>
                  </a:moveTo>
                  <a:lnTo>
                    <a:pt x="637054" y="0"/>
                  </a:lnTo>
                  <a:lnTo>
                    <a:pt x="637054" y="619074"/>
                  </a:lnTo>
                  <a:lnTo>
                    <a:pt x="0" y="619074"/>
                  </a:lnTo>
                  <a:close/>
                </a:path>
              </a:pathLst>
            </a:custGeom>
            <a:solidFill>
              <a:srgbClr val="FAEBDF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637054" cy="7143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292793" y="2644386"/>
            <a:ext cx="5344463" cy="611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79499" lvl="1" indent="-539749">
              <a:lnSpc>
                <a:spcPts val="9849"/>
              </a:lnSpc>
              <a:buFont typeface="Arial"/>
              <a:buChar char="•"/>
            </a:pPr>
            <a:r>
              <a:rPr lang="en-US" sz="4999" dirty="0">
                <a:solidFill>
                  <a:srgbClr val="000000"/>
                </a:solidFill>
                <a:latin typeface="Roboto Slab"/>
              </a:rPr>
              <a:t>Node.js;</a:t>
            </a:r>
          </a:p>
          <a:p>
            <a:pPr marL="1079499" lvl="1" indent="-539749" algn="l">
              <a:lnSpc>
                <a:spcPts val="9849"/>
              </a:lnSpc>
              <a:buFont typeface="Arial"/>
              <a:buChar char="•"/>
            </a:pPr>
            <a:r>
              <a:rPr lang="en-US" sz="4999" dirty="0">
                <a:solidFill>
                  <a:srgbClr val="000000"/>
                </a:solidFill>
                <a:latin typeface="Roboto Slab"/>
              </a:rPr>
              <a:t>TypeScript;</a:t>
            </a:r>
          </a:p>
          <a:p>
            <a:pPr marL="1079499" lvl="1" indent="-539749" algn="l">
              <a:lnSpc>
                <a:spcPts val="9849"/>
              </a:lnSpc>
              <a:buFont typeface="Arial"/>
              <a:buChar char="•"/>
            </a:pPr>
            <a:r>
              <a:rPr lang="en-US" sz="4999" u="none" strike="noStrike" dirty="0">
                <a:solidFill>
                  <a:srgbClr val="000000"/>
                </a:solidFill>
                <a:latin typeface="Roboto Slab"/>
              </a:rPr>
              <a:t>Express;</a:t>
            </a:r>
          </a:p>
          <a:p>
            <a:pPr marL="1079499" lvl="1" indent="-539749" algn="l">
              <a:lnSpc>
                <a:spcPts val="9849"/>
              </a:lnSpc>
              <a:buFont typeface="Arial"/>
              <a:buChar char="•"/>
            </a:pPr>
            <a:r>
              <a:rPr lang="en-US" sz="4999" u="none" strike="noStrike" dirty="0" err="1">
                <a:solidFill>
                  <a:srgbClr val="000000"/>
                </a:solidFill>
                <a:latin typeface="Roboto Slab"/>
              </a:rPr>
              <a:t>TypeOrm</a:t>
            </a:r>
            <a:r>
              <a:rPr lang="en-US" sz="4999" u="none" strike="noStrike" dirty="0">
                <a:solidFill>
                  <a:srgbClr val="000000"/>
                </a:solidFill>
                <a:latin typeface="Roboto Slab"/>
              </a:rPr>
              <a:t>;</a:t>
            </a:r>
          </a:p>
          <a:p>
            <a:pPr marL="1079499" lvl="1" indent="-539749" algn="l">
              <a:lnSpc>
                <a:spcPts val="9849"/>
              </a:lnSpc>
              <a:buFont typeface="Arial"/>
              <a:buChar char="•"/>
            </a:pPr>
            <a:r>
              <a:rPr lang="en-US" sz="4999" u="none" strike="noStrike" dirty="0" err="1">
                <a:solidFill>
                  <a:srgbClr val="000000"/>
                </a:solidFill>
                <a:latin typeface="Roboto Slab"/>
              </a:rPr>
              <a:t>MySql</a:t>
            </a:r>
            <a:endParaRPr lang="en-US" sz="4999" u="none" strike="noStrike" dirty="0">
              <a:solidFill>
                <a:srgbClr val="000000"/>
              </a:solidFill>
              <a:latin typeface="Roboto Slab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982407" y="800100"/>
            <a:ext cx="6194732" cy="781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6119"/>
              </a:lnSpc>
              <a:spcBef>
                <a:spcPct val="0"/>
              </a:spcBef>
            </a:pPr>
            <a:r>
              <a:rPr lang="en-US" sz="5563">
                <a:solidFill>
                  <a:srgbClr val="000000"/>
                </a:solidFill>
                <a:latin typeface="Roboto Slab Bold"/>
              </a:rPr>
              <a:t>TECNOLOGIAS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2524204" y="1953396"/>
            <a:ext cx="9119325" cy="0"/>
          </a:xfrm>
          <a:prstGeom prst="line">
            <a:avLst/>
          </a:prstGeom>
          <a:ln w="1714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333860" y="8776008"/>
            <a:ext cx="3287289" cy="1282043"/>
          </a:xfrm>
          <a:custGeom>
            <a:avLst/>
            <a:gdLst/>
            <a:ahLst/>
            <a:cxnLst/>
            <a:rect l="l" t="t" r="r" b="b"/>
            <a:pathLst>
              <a:path w="3287289" h="1282043">
                <a:moveTo>
                  <a:pt x="0" y="0"/>
                </a:moveTo>
                <a:lnTo>
                  <a:pt x="3287290" y="0"/>
                </a:lnTo>
                <a:lnTo>
                  <a:pt x="3287290" y="1282043"/>
                </a:lnTo>
                <a:lnTo>
                  <a:pt x="0" y="12820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8526" y="3656731"/>
            <a:ext cx="9731218" cy="97312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782B">
                <a:alpha val="2392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26569" y="251202"/>
            <a:ext cx="3134453" cy="1222437"/>
          </a:xfrm>
          <a:custGeom>
            <a:avLst/>
            <a:gdLst/>
            <a:ahLst/>
            <a:cxnLst/>
            <a:rect l="l" t="t" r="r" b="b"/>
            <a:pathLst>
              <a:path w="3134453" h="1222437">
                <a:moveTo>
                  <a:pt x="0" y="0"/>
                </a:moveTo>
                <a:lnTo>
                  <a:pt x="3134453" y="0"/>
                </a:lnTo>
                <a:lnTo>
                  <a:pt x="3134453" y="1222437"/>
                </a:lnTo>
                <a:lnTo>
                  <a:pt x="0" y="122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428980" y="298827"/>
            <a:ext cx="1397282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6049"/>
              </a:lnSpc>
              <a:spcBef>
                <a:spcPct val="0"/>
              </a:spcBef>
            </a:pPr>
            <a:r>
              <a:rPr lang="en-US" sz="5499" dirty="0">
                <a:solidFill>
                  <a:srgbClr val="000000"/>
                </a:solidFill>
                <a:latin typeface="Roboto Slab Bold"/>
              </a:rPr>
              <a:t>DIAGRAMAS  (CASOS DE USO / CLASSES)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-1586764" y="1181100"/>
            <a:ext cx="15759963" cy="16252"/>
          </a:xfrm>
          <a:prstGeom prst="line">
            <a:avLst/>
          </a:prstGeom>
          <a:ln w="171450" cap="flat">
            <a:solidFill>
              <a:srgbClr val="DC78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8835165" y="1752588"/>
            <a:ext cx="8424135" cy="8235585"/>
          </a:xfrm>
          <a:custGeom>
            <a:avLst/>
            <a:gdLst/>
            <a:ahLst/>
            <a:cxnLst/>
            <a:rect l="l" t="t" r="r" b="b"/>
            <a:pathLst>
              <a:path w="8424135" h="9167187">
                <a:moveTo>
                  <a:pt x="0" y="0"/>
                </a:moveTo>
                <a:lnTo>
                  <a:pt x="8424135" y="0"/>
                </a:lnTo>
                <a:lnTo>
                  <a:pt x="8424135" y="9167187"/>
                </a:lnTo>
                <a:lnTo>
                  <a:pt x="0" y="91671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599332" y="2351576"/>
            <a:ext cx="8147404" cy="6906724"/>
          </a:xfrm>
          <a:custGeom>
            <a:avLst/>
            <a:gdLst/>
            <a:ahLst/>
            <a:cxnLst/>
            <a:rect l="l" t="t" r="r" b="b"/>
            <a:pathLst>
              <a:path w="8147404" h="6906724">
                <a:moveTo>
                  <a:pt x="0" y="0"/>
                </a:moveTo>
                <a:lnTo>
                  <a:pt x="8147404" y="0"/>
                </a:lnTo>
                <a:lnTo>
                  <a:pt x="8147404" y="6906724"/>
                </a:lnTo>
                <a:lnTo>
                  <a:pt x="0" y="690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8215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8526" y="3656731"/>
            <a:ext cx="9731218" cy="97312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782B">
                <a:alpha val="2392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931779" y="290776"/>
            <a:ext cx="3134453" cy="1222437"/>
          </a:xfrm>
          <a:custGeom>
            <a:avLst/>
            <a:gdLst/>
            <a:ahLst/>
            <a:cxnLst/>
            <a:rect l="l" t="t" r="r" b="b"/>
            <a:pathLst>
              <a:path w="3134453" h="1222437">
                <a:moveTo>
                  <a:pt x="0" y="0"/>
                </a:moveTo>
                <a:lnTo>
                  <a:pt x="3134453" y="0"/>
                </a:lnTo>
                <a:lnTo>
                  <a:pt x="3134453" y="1222437"/>
                </a:lnTo>
                <a:lnTo>
                  <a:pt x="0" y="122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9110876" y="2123117"/>
            <a:ext cx="4247086" cy="7554641"/>
          </a:xfrm>
          <a:custGeom>
            <a:avLst/>
            <a:gdLst/>
            <a:ahLst/>
            <a:cxnLst/>
            <a:rect l="l" t="t" r="r" b="b"/>
            <a:pathLst>
              <a:path w="4247086" h="7554641">
                <a:moveTo>
                  <a:pt x="0" y="0"/>
                </a:moveTo>
                <a:lnTo>
                  <a:pt x="4247086" y="0"/>
                </a:lnTo>
                <a:lnTo>
                  <a:pt x="4247086" y="7554641"/>
                </a:lnTo>
                <a:lnTo>
                  <a:pt x="0" y="75546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921" t="-41188" b="-19507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4760310" y="2123117"/>
            <a:ext cx="4106221" cy="7554641"/>
          </a:xfrm>
          <a:custGeom>
            <a:avLst/>
            <a:gdLst/>
            <a:ahLst/>
            <a:cxnLst/>
            <a:rect l="l" t="t" r="r" b="b"/>
            <a:pathLst>
              <a:path w="4106221" h="7554641">
                <a:moveTo>
                  <a:pt x="0" y="0"/>
                </a:moveTo>
                <a:lnTo>
                  <a:pt x="4106221" y="0"/>
                </a:lnTo>
                <a:lnTo>
                  <a:pt x="4106221" y="7554641"/>
                </a:lnTo>
                <a:lnTo>
                  <a:pt x="0" y="7554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831" t="-39050" r="-3978" b="-17312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602307" y="2123118"/>
            <a:ext cx="4042176" cy="7554641"/>
          </a:xfrm>
          <a:custGeom>
            <a:avLst/>
            <a:gdLst/>
            <a:ahLst/>
            <a:cxnLst/>
            <a:rect l="l" t="t" r="r" b="b"/>
            <a:pathLst>
              <a:path w="4042176" h="7554641">
                <a:moveTo>
                  <a:pt x="0" y="0"/>
                </a:moveTo>
                <a:lnTo>
                  <a:pt x="4042176" y="0"/>
                </a:lnTo>
                <a:lnTo>
                  <a:pt x="4042176" y="7554641"/>
                </a:lnTo>
                <a:lnTo>
                  <a:pt x="0" y="7554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269" t="-41549" r="-3991" b="-1095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344243" y="338401"/>
            <a:ext cx="11645590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49"/>
              </a:lnSpc>
              <a:spcBef>
                <a:spcPct val="0"/>
              </a:spcBef>
            </a:pPr>
            <a:r>
              <a:rPr lang="en-US" sz="5499">
                <a:solidFill>
                  <a:srgbClr val="000000"/>
                </a:solidFill>
                <a:latin typeface="Roboto Slab Bold"/>
              </a:rPr>
              <a:t>IMPLEMENTAÇÕES PADRÃO MVC</a:t>
            </a:r>
          </a:p>
        </p:txBody>
      </p:sp>
      <p:sp>
        <p:nvSpPr>
          <p:cNvPr id="10" name="AutoShape 10"/>
          <p:cNvSpPr/>
          <p:nvPr/>
        </p:nvSpPr>
        <p:spPr>
          <a:xfrm>
            <a:off x="-1554854" y="1454632"/>
            <a:ext cx="13545726" cy="0"/>
          </a:xfrm>
          <a:prstGeom prst="line">
            <a:avLst/>
          </a:prstGeom>
          <a:ln w="171450" cap="flat">
            <a:solidFill>
              <a:srgbClr val="DC78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512375" y="2123117"/>
            <a:ext cx="4003590" cy="7554641"/>
          </a:xfrm>
          <a:custGeom>
            <a:avLst/>
            <a:gdLst/>
            <a:ahLst/>
            <a:cxnLst/>
            <a:rect l="l" t="t" r="r" b="b"/>
            <a:pathLst>
              <a:path w="4003590" h="7554641">
                <a:moveTo>
                  <a:pt x="0" y="0"/>
                </a:moveTo>
                <a:lnTo>
                  <a:pt x="4003590" y="0"/>
                </a:lnTo>
                <a:lnTo>
                  <a:pt x="4003590" y="7554641"/>
                </a:lnTo>
                <a:lnTo>
                  <a:pt x="0" y="75546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538" t="-7597" r="-5234" b="-50672"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2292491">
            <a:off x="12462986" y="3535554"/>
            <a:ext cx="1062487" cy="6734838"/>
            <a:chOff x="0" y="0"/>
            <a:chExt cx="279832" cy="17737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9832" cy="1773784"/>
            </a:xfrm>
            <a:custGeom>
              <a:avLst/>
              <a:gdLst/>
              <a:ahLst/>
              <a:cxnLst/>
              <a:rect l="l" t="t" r="r" b="b"/>
              <a:pathLst>
                <a:path w="279832" h="1773784">
                  <a:moveTo>
                    <a:pt x="0" y="0"/>
                  </a:moveTo>
                  <a:lnTo>
                    <a:pt x="279832" y="0"/>
                  </a:lnTo>
                  <a:lnTo>
                    <a:pt x="279832" y="1773784"/>
                  </a:lnTo>
                  <a:lnTo>
                    <a:pt x="0" y="1773784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279832" cy="18404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221385">
            <a:off x="13101531" y="9401040"/>
            <a:ext cx="2523952" cy="953058"/>
            <a:chOff x="0" y="0"/>
            <a:chExt cx="1614384" cy="609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14384" cy="609600"/>
            </a:xfrm>
            <a:custGeom>
              <a:avLst/>
              <a:gdLst/>
              <a:ahLst/>
              <a:cxnLst/>
              <a:rect l="l" t="t" r="r" b="b"/>
              <a:pathLst>
                <a:path w="1614384" h="609600">
                  <a:moveTo>
                    <a:pt x="203200" y="0"/>
                  </a:moveTo>
                  <a:lnTo>
                    <a:pt x="1614384" y="0"/>
                  </a:lnTo>
                  <a:lnTo>
                    <a:pt x="1411184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66675"/>
              <a:ext cx="1411184" cy="6762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7221385">
            <a:off x="11304292" y="9582671"/>
            <a:ext cx="3837666" cy="589796"/>
            <a:chOff x="0" y="0"/>
            <a:chExt cx="2454669" cy="3772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454669" cy="377249"/>
            </a:xfrm>
            <a:custGeom>
              <a:avLst/>
              <a:gdLst/>
              <a:ahLst/>
              <a:cxnLst/>
              <a:rect l="l" t="t" r="r" b="b"/>
              <a:pathLst>
                <a:path w="2454669" h="377249">
                  <a:moveTo>
                    <a:pt x="203200" y="0"/>
                  </a:moveTo>
                  <a:lnTo>
                    <a:pt x="2454669" y="0"/>
                  </a:lnTo>
                  <a:lnTo>
                    <a:pt x="2251469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66675"/>
              <a:ext cx="2251469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7091654">
            <a:off x="9578167" y="1132529"/>
            <a:ext cx="4138086" cy="589796"/>
            <a:chOff x="0" y="0"/>
            <a:chExt cx="2646825" cy="3772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646825" cy="377249"/>
            </a:xfrm>
            <a:custGeom>
              <a:avLst/>
              <a:gdLst/>
              <a:ahLst/>
              <a:cxnLst/>
              <a:rect l="l" t="t" r="r" b="b"/>
              <a:pathLst>
                <a:path w="2646825" h="377249">
                  <a:moveTo>
                    <a:pt x="203200" y="0"/>
                  </a:moveTo>
                  <a:lnTo>
                    <a:pt x="2646825" y="0"/>
                  </a:lnTo>
                  <a:lnTo>
                    <a:pt x="2443625" y="377249"/>
                  </a:lnTo>
                  <a:lnTo>
                    <a:pt x="0" y="37724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66675"/>
              <a:ext cx="2443625" cy="4439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1710481">
            <a:off x="12025248" y="-1440628"/>
            <a:ext cx="1062487" cy="6686550"/>
            <a:chOff x="0" y="0"/>
            <a:chExt cx="279832" cy="176106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79832" cy="1761067"/>
            </a:xfrm>
            <a:custGeom>
              <a:avLst/>
              <a:gdLst/>
              <a:ahLst/>
              <a:cxnLst/>
              <a:rect l="l" t="t" r="r" b="b"/>
              <a:pathLst>
                <a:path w="279832" h="1761067">
                  <a:moveTo>
                    <a:pt x="0" y="0"/>
                  </a:moveTo>
                  <a:lnTo>
                    <a:pt x="279832" y="0"/>
                  </a:lnTo>
                  <a:lnTo>
                    <a:pt x="279832" y="1761067"/>
                  </a:lnTo>
                  <a:lnTo>
                    <a:pt x="0" y="1761067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279832" cy="1827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1744249">
            <a:off x="17183645" y="2226736"/>
            <a:ext cx="2208710" cy="14588015"/>
            <a:chOff x="0" y="0"/>
            <a:chExt cx="581718" cy="384211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81718" cy="3842111"/>
            </a:xfrm>
            <a:custGeom>
              <a:avLst/>
              <a:gdLst/>
              <a:ahLst/>
              <a:cxnLst/>
              <a:rect l="l" t="t" r="r" b="b"/>
              <a:pathLst>
                <a:path w="581718" h="3842111">
                  <a:moveTo>
                    <a:pt x="0" y="0"/>
                  </a:moveTo>
                  <a:lnTo>
                    <a:pt x="581718" y="0"/>
                  </a:lnTo>
                  <a:lnTo>
                    <a:pt x="581718" y="3842111"/>
                  </a:lnTo>
                  <a:lnTo>
                    <a:pt x="0" y="3842111"/>
                  </a:lnTo>
                  <a:close/>
                </a:path>
              </a:pathLst>
            </a:custGeom>
            <a:solidFill>
              <a:srgbClr val="06064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581718" cy="390878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-591818">
            <a:off x="-1338787" y="-629314"/>
            <a:ext cx="10593868" cy="9640420"/>
          </a:xfrm>
          <a:custGeom>
            <a:avLst/>
            <a:gdLst/>
            <a:ahLst/>
            <a:cxnLst/>
            <a:rect l="l" t="t" r="r" b="b"/>
            <a:pathLst>
              <a:path w="10593868" h="9640420">
                <a:moveTo>
                  <a:pt x="0" y="0"/>
                </a:moveTo>
                <a:lnTo>
                  <a:pt x="10593868" y="0"/>
                </a:lnTo>
                <a:lnTo>
                  <a:pt x="10593868" y="9640420"/>
                </a:lnTo>
                <a:lnTo>
                  <a:pt x="0" y="9640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3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AutoShape 21"/>
          <p:cNvSpPr/>
          <p:nvPr/>
        </p:nvSpPr>
        <p:spPr>
          <a:xfrm>
            <a:off x="-839858" y="4354908"/>
            <a:ext cx="9119325" cy="0"/>
          </a:xfrm>
          <a:prstGeom prst="line">
            <a:avLst/>
          </a:prstGeom>
          <a:ln w="171450" cap="flat">
            <a:solidFill>
              <a:srgbClr val="DC782B">
                <a:alpha val="76863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pic>
        <p:nvPicPr>
          <p:cNvPr id="23" name="Video">
            <a:hlinkClick r:id="" action="ppaction://media"/>
            <a:extLst>
              <a:ext uri="{FF2B5EF4-FFF2-40B4-BE49-F238E27FC236}">
                <a16:creationId xmlns:a16="http://schemas.microsoft.com/office/drawing/2014/main" id="{5F30CFFE-D460-157A-C47B-5CB141770F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944" y="0"/>
            <a:ext cx="18257056" cy="10269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8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98526" y="3656731"/>
            <a:ext cx="9731218" cy="9731218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C782B">
                <a:alpha val="23922"/>
              </a:srgbClr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3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61683" y="2857500"/>
            <a:ext cx="13879662" cy="53834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23850" lvl="1" algn="just">
              <a:lnSpc>
                <a:spcPct val="150000"/>
              </a:lnSpc>
            </a:pP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“É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Preciso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 que um homem realize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alguma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ação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, para que tais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recursos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 se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tornem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bem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capazes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 de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satisfazer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suas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 </a:t>
            </a:r>
            <a:r>
              <a:rPr lang="en-US" sz="6000" spc="-89" dirty="0" err="1">
                <a:solidFill>
                  <a:srgbClr val="000000"/>
                </a:solidFill>
                <a:latin typeface="Roboto Slab"/>
              </a:rPr>
              <a:t>necessidades</a:t>
            </a:r>
            <a:r>
              <a:rPr lang="en-US" sz="6000" spc="-89" dirty="0">
                <a:solidFill>
                  <a:srgbClr val="000000"/>
                </a:solidFill>
                <a:latin typeface="Roboto Slab"/>
              </a:rPr>
              <a:t>.”</a:t>
            </a:r>
          </a:p>
        </p:txBody>
      </p:sp>
      <p:sp>
        <p:nvSpPr>
          <p:cNvPr id="8" name="Freeform 8"/>
          <p:cNvSpPr/>
          <p:nvPr/>
        </p:nvSpPr>
        <p:spPr>
          <a:xfrm>
            <a:off x="13258800" y="263528"/>
            <a:ext cx="4658453" cy="1916414"/>
          </a:xfrm>
          <a:custGeom>
            <a:avLst/>
            <a:gdLst/>
            <a:ahLst/>
            <a:cxnLst/>
            <a:rect l="l" t="t" r="r" b="b"/>
            <a:pathLst>
              <a:path w="3134453" h="1222437">
                <a:moveTo>
                  <a:pt x="0" y="0"/>
                </a:moveTo>
                <a:lnTo>
                  <a:pt x="3134453" y="0"/>
                </a:lnTo>
                <a:lnTo>
                  <a:pt x="3134453" y="1222437"/>
                </a:lnTo>
                <a:lnTo>
                  <a:pt x="0" y="12224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57200" y="1186167"/>
            <a:ext cx="8244314" cy="9937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699"/>
              </a:lnSpc>
              <a:spcBef>
                <a:spcPct val="0"/>
              </a:spcBef>
            </a:pPr>
            <a:r>
              <a:rPr lang="en-US" sz="6999" dirty="0">
                <a:solidFill>
                  <a:srgbClr val="000000"/>
                </a:solidFill>
                <a:latin typeface="Roboto Slab Bold"/>
              </a:rPr>
              <a:t>PENSE NISSO !!!</a:t>
            </a:r>
            <a:endParaRPr lang="en-US" sz="6999" dirty="0">
              <a:solidFill>
                <a:srgbClr val="DC782B"/>
              </a:solidFill>
              <a:latin typeface="Roboto Slab Bold"/>
            </a:endParaRPr>
          </a:p>
        </p:txBody>
      </p:sp>
      <p:sp>
        <p:nvSpPr>
          <p:cNvPr id="10" name="AutoShape 10"/>
          <p:cNvSpPr/>
          <p:nvPr/>
        </p:nvSpPr>
        <p:spPr>
          <a:xfrm>
            <a:off x="457200" y="2247900"/>
            <a:ext cx="9949938" cy="0"/>
          </a:xfrm>
          <a:prstGeom prst="line">
            <a:avLst/>
          </a:prstGeom>
          <a:ln w="171450" cap="flat">
            <a:solidFill>
              <a:srgbClr val="DC782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2FB61ECD-3A55-6860-6DF0-F889FEE2A922}"/>
              </a:ext>
            </a:extLst>
          </p:cNvPr>
          <p:cNvSpPr txBox="1"/>
          <p:nvPr/>
        </p:nvSpPr>
        <p:spPr>
          <a:xfrm>
            <a:off x="10591800" y="8404348"/>
            <a:ext cx="5410200" cy="8924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r">
              <a:lnSpc>
                <a:spcPts val="7699"/>
              </a:lnSpc>
              <a:spcBef>
                <a:spcPct val="0"/>
              </a:spcBef>
            </a:pPr>
            <a:r>
              <a:rPr lang="en-US" sz="4800" dirty="0">
                <a:solidFill>
                  <a:srgbClr val="000000"/>
                </a:solidFill>
                <a:latin typeface="Roboto Slab Bold"/>
              </a:rPr>
              <a:t>Luciano Galhardo</a:t>
            </a:r>
            <a:endParaRPr lang="en-US" sz="4800" dirty="0">
              <a:solidFill>
                <a:srgbClr val="DC782B"/>
              </a:solidFill>
              <a:latin typeface="Roboto Slab Bold"/>
            </a:endParaRPr>
          </a:p>
        </p:txBody>
      </p:sp>
      <p:sp>
        <p:nvSpPr>
          <p:cNvPr id="14" name="Freeform 34">
            <a:extLst>
              <a:ext uri="{FF2B5EF4-FFF2-40B4-BE49-F238E27FC236}">
                <a16:creationId xmlns:a16="http://schemas.microsoft.com/office/drawing/2014/main" id="{60A50DF0-9DFD-E7E6-0A68-15047CC314C8}"/>
              </a:ext>
            </a:extLst>
          </p:cNvPr>
          <p:cNvSpPr/>
          <p:nvPr/>
        </p:nvSpPr>
        <p:spPr>
          <a:xfrm rot="1297857">
            <a:off x="9046889" y="1124439"/>
            <a:ext cx="8874369" cy="6944580"/>
          </a:xfrm>
          <a:custGeom>
            <a:avLst/>
            <a:gdLst/>
            <a:ahLst/>
            <a:cxnLst/>
            <a:rect l="l" t="t" r="r" b="b"/>
            <a:pathLst>
              <a:path w="5380938" h="4896654">
                <a:moveTo>
                  <a:pt x="0" y="0"/>
                </a:moveTo>
                <a:lnTo>
                  <a:pt x="5380938" y="0"/>
                </a:lnTo>
                <a:lnTo>
                  <a:pt x="5380938" y="4896654"/>
                </a:lnTo>
                <a:lnTo>
                  <a:pt x="0" y="489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7961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163</Words>
  <Application>Microsoft Office PowerPoint</Application>
  <PresentationFormat>Personalizar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Calibri</vt:lpstr>
      <vt:lpstr>Roboto Slab</vt:lpstr>
      <vt:lpstr>Roboto Slab Bold</vt:lpstr>
      <vt:lpstr>Poppins Bold</vt:lpstr>
      <vt:lpstr>Arial</vt:lpstr>
      <vt:lpstr>Garet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brainstorm profissional amarela e preto</dc:title>
  <cp:lastModifiedBy>Luciano Galhardo</cp:lastModifiedBy>
  <cp:revision>8</cp:revision>
  <dcterms:created xsi:type="dcterms:W3CDTF">2006-08-16T00:00:00Z</dcterms:created>
  <dcterms:modified xsi:type="dcterms:W3CDTF">2024-01-16T00:18:19Z</dcterms:modified>
  <dc:identifier>DAF5o6oHFvg</dc:identifier>
</cp:coreProperties>
</file>